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89" r:id="rId2"/>
    <p:sldId id="286" r:id="rId3"/>
    <p:sldId id="287" r:id="rId4"/>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内閣官房コロナ室" initials=" " lastIdx="1" clrIdx="0">
    <p:extLst>
      <p:ext uri="{19B8F6BF-5375-455C-9EA6-DF929625EA0E}">
        <p15:presenceInfo xmlns:p15="http://schemas.microsoft.com/office/powerpoint/2012/main" userId="内閣官房コロナ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5A11"/>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55" autoAdjust="0"/>
    <p:restoredTop sz="96548" autoAdjust="0"/>
  </p:normalViewPr>
  <p:slideViewPr>
    <p:cSldViewPr snapToGrid="0">
      <p:cViewPr varScale="1">
        <p:scale>
          <a:sx n="77" d="100"/>
          <a:sy n="77" d="100"/>
        </p:scale>
        <p:origin x="3012" y="9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4A15B2C2-C2E8-443C-8BCD-D41CAE0ED780}" type="datetimeFigureOut">
              <a:rPr kumimoji="1" lang="ja-JP" altLang="en-US" smtClean="0"/>
              <a:t>2021/11/24</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7873ED3B-0596-4534-9716-11E4B25DEC5F}" type="slidenum">
              <a:rPr kumimoji="1" lang="ja-JP" altLang="en-US" smtClean="0"/>
              <a:t>‹#›</a:t>
            </a:fld>
            <a:endParaRPr kumimoji="1" lang="ja-JP" altLang="en-US"/>
          </a:p>
        </p:txBody>
      </p:sp>
    </p:spTree>
    <p:extLst>
      <p:ext uri="{BB962C8B-B14F-4D97-AF65-F5344CB8AC3E}">
        <p14:creationId xmlns:p14="http://schemas.microsoft.com/office/powerpoint/2010/main" val="4271844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873ED3B-0596-4534-9716-11E4B25DEC5F}" type="slidenum">
              <a:rPr kumimoji="1" lang="ja-JP" altLang="en-US" smtClean="0"/>
              <a:t>3</a:t>
            </a:fld>
            <a:endParaRPr kumimoji="1" lang="ja-JP" altLang="en-US"/>
          </a:p>
        </p:txBody>
      </p:sp>
    </p:spTree>
    <p:extLst>
      <p:ext uri="{BB962C8B-B14F-4D97-AF65-F5344CB8AC3E}">
        <p14:creationId xmlns:p14="http://schemas.microsoft.com/office/powerpoint/2010/main" val="43758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2021/11/24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43727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2021/11/24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970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2021/11/24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7624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2021/11/24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71786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2021/11/24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58988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2021/11/24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05767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CADCD86-E825-4363-A214-7DECC058391E}" type="datetimeFigureOut">
              <a:rPr kumimoji="1" lang="ja-JP" altLang="en-US" smtClean="0"/>
              <a:t>2021/11/24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38045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CADCD86-E825-4363-A214-7DECC058391E}" type="datetimeFigureOut">
              <a:rPr kumimoji="1" lang="ja-JP" altLang="en-US" smtClean="0"/>
              <a:t>2021/11/24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68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ADCD86-E825-4363-A214-7DECC058391E}" type="datetimeFigureOut">
              <a:rPr kumimoji="1" lang="ja-JP" altLang="en-US" smtClean="0"/>
              <a:t>2021/11/24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22611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2021/11/24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43282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2021/11/24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03313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ADCD86-E825-4363-A214-7DECC058391E}" type="datetimeFigureOut">
              <a:rPr kumimoji="1" lang="ja-JP" altLang="en-US" smtClean="0"/>
              <a:t>2021/11/24</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651542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107274" y="1308384"/>
              <a:ext cx="5564747" cy="37290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293614"/>
              <a:ext cx="765397"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latin typeface="メイリオ" panose="020B0604030504040204" pitchFamily="50" charset="-128"/>
                  <a:ea typeface="メイリオ" panose="020B0604030504040204" pitchFamily="50" charset="-128"/>
                </a:rPr>
                <a:t>開催</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latin typeface="メイリオ" panose="020B0604030504040204" pitchFamily="50" charset="-128"/>
                  <a:ea typeface="メイリオ" panose="020B0604030504040204" pitchFamily="50" charset="-128"/>
                </a:rPr>
                <a:t>概要</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21" name="テキスト ボックス 20"/>
            <p:cNvSpPr txBox="1"/>
            <p:nvPr/>
          </p:nvSpPr>
          <p:spPr>
            <a:xfrm>
              <a:off x="1196521" y="1330032"/>
              <a:ext cx="5383490" cy="431982"/>
            </a:xfrm>
            <a:prstGeom prst="rect">
              <a:avLst/>
            </a:prstGeom>
            <a:noFill/>
            <a:ln>
              <a:noFill/>
            </a:ln>
          </p:spPr>
          <p:txBody>
            <a:bodyPr wrap="square" rtlCol="0">
              <a:noAutofit/>
            </a:bodyPr>
            <a:lstStyle/>
            <a:p>
              <a:pPr lvl="0">
                <a:defRPr/>
              </a:pPr>
              <a:r>
                <a:rPr kumimoji="1" lang="ja-JP" altLang="en-US" sz="1600" b="1" dirty="0">
                  <a:latin typeface="メイリオ" panose="020B0604030504040204" pitchFamily="50" charset="-128"/>
                  <a:ea typeface="メイリオ" panose="020B0604030504040204" pitchFamily="50" charset="-128"/>
                </a:rPr>
                <a:t>本項目では、チェックリストを記入する前に、イベントの情報をご登録ください。</a:t>
              </a:r>
              <a:endParaRPr kumimoji="1" lang="en-US" altLang="ja-JP" sz="1600" b="1" dirty="0">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800" b="1" dirty="0">
                  <a:latin typeface="メイリオ" panose="020B0604030504040204" pitchFamily="50" charset="-128"/>
                  <a:ea typeface="メイリオ" panose="020B0604030504040204" pitchFamily="50" charset="-128"/>
                </a:rPr>
                <a:t>　 イベント開催時の</a:t>
              </a: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2" name="テキスト ボックス 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第１版（令和３年</a:t>
            </a:r>
            <a:r>
              <a:rPr kumimoji="1" lang="en-US" altLang="ja-JP" sz="1600" b="1" dirty="0">
                <a:latin typeface="メイリオ" panose="020B0604030504040204" pitchFamily="50" charset="-128"/>
                <a:ea typeface="メイリオ" panose="020B0604030504040204" pitchFamily="50" charset="-128"/>
              </a:rPr>
              <a:t>11</a:t>
            </a:r>
            <a:r>
              <a:rPr kumimoji="1" lang="ja-JP" altLang="en-US" sz="1600" b="1" dirty="0">
                <a:latin typeface="メイリオ" panose="020B0604030504040204" pitchFamily="50" charset="-128"/>
                <a:ea typeface="メイリオ" panose="020B0604030504040204" pitchFamily="50" charset="-128"/>
              </a:rPr>
              <a:t>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39" name="正方形/長方形 38"/>
          <p:cNvSpPr/>
          <p:nvPr/>
        </p:nvSpPr>
        <p:spPr>
          <a:xfrm>
            <a:off x="129073" y="2020797"/>
            <a:ext cx="6608092" cy="712584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41" name="グループ化 40"/>
          <p:cNvGrpSpPr/>
          <p:nvPr/>
        </p:nvGrpSpPr>
        <p:grpSpPr>
          <a:xfrm>
            <a:off x="172600" y="2846243"/>
            <a:ext cx="6821608" cy="712465"/>
            <a:chOff x="205684" y="2047413"/>
            <a:chExt cx="6821608" cy="899642"/>
          </a:xfrm>
        </p:grpSpPr>
        <p:sp>
          <p:nvSpPr>
            <p:cNvPr id="49" name="角丸四角形 48"/>
            <p:cNvSpPr/>
            <p:nvPr/>
          </p:nvSpPr>
          <p:spPr>
            <a:xfrm>
              <a:off x="205684" y="2047413"/>
              <a:ext cx="1355488" cy="884040"/>
            </a:xfrm>
            <a:prstGeom prst="roundRect">
              <a:avLst>
                <a:gd name="adj" fmla="val 14323"/>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開催日時</a:t>
              </a:r>
            </a:p>
          </p:txBody>
        </p:sp>
        <p:sp>
          <p:nvSpPr>
            <p:cNvPr id="50" name="角丸四角形 49"/>
            <p:cNvSpPr/>
            <p:nvPr/>
          </p:nvSpPr>
          <p:spPr>
            <a:xfrm>
              <a:off x="1686504" y="2066001"/>
              <a:ext cx="4985518" cy="881054"/>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58" name="グループ化 57"/>
            <p:cNvGrpSpPr/>
            <p:nvPr/>
          </p:nvGrpSpPr>
          <p:grpSpPr>
            <a:xfrm>
              <a:off x="1605772" y="2212015"/>
              <a:ext cx="5421520" cy="307777"/>
              <a:chOff x="1605772" y="2178562"/>
              <a:chExt cx="5421520" cy="307777"/>
            </a:xfrm>
          </p:grpSpPr>
          <p:sp>
            <p:nvSpPr>
              <p:cNvPr id="59" name="テキスト ボックス 58"/>
              <p:cNvSpPr txBox="1"/>
              <p:nvPr/>
            </p:nvSpPr>
            <p:spPr>
              <a:xfrm>
                <a:off x="1605772" y="2178562"/>
                <a:ext cx="811601" cy="297517"/>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令和</a:t>
                </a:r>
                <a:endParaRPr kumimoji="1" lang="en-US" altLang="ja-JP" sz="1600" b="1" dirty="0">
                  <a:latin typeface="メイリオ" panose="020B0604030504040204" pitchFamily="50" charset="-128"/>
                  <a:ea typeface="メイリオ" panose="020B0604030504040204" pitchFamily="50" charset="-128"/>
                </a:endParaRPr>
              </a:p>
            </p:txBody>
          </p:sp>
          <p:sp>
            <p:nvSpPr>
              <p:cNvPr id="62" name="テキスト ボックス 61"/>
              <p:cNvSpPr txBox="1"/>
              <p:nvPr/>
            </p:nvSpPr>
            <p:spPr>
              <a:xfrm>
                <a:off x="2205905" y="2178562"/>
                <a:ext cx="811601" cy="307777"/>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年</a:t>
                </a:r>
                <a:endParaRPr kumimoji="1" lang="en-US" altLang="ja-JP" sz="1600" b="1" dirty="0">
                  <a:latin typeface="メイリオ" panose="020B0604030504040204" pitchFamily="50" charset="-128"/>
                  <a:ea typeface="メイリオ" panose="020B0604030504040204" pitchFamily="50" charset="-128"/>
                </a:endParaRPr>
              </a:p>
            </p:txBody>
          </p:sp>
          <p:sp>
            <p:nvSpPr>
              <p:cNvPr id="63" name="テキスト ボックス 62"/>
              <p:cNvSpPr txBox="1"/>
              <p:nvPr/>
            </p:nvSpPr>
            <p:spPr>
              <a:xfrm>
                <a:off x="2826317" y="2178562"/>
                <a:ext cx="811601" cy="307777"/>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月</a:t>
                </a:r>
                <a:endParaRPr kumimoji="1" lang="en-US" altLang="ja-JP" sz="1600" b="1" dirty="0">
                  <a:latin typeface="メイリオ" panose="020B0604030504040204" pitchFamily="50" charset="-128"/>
                  <a:ea typeface="メイリオ" panose="020B0604030504040204" pitchFamily="50" charset="-128"/>
                </a:endParaRPr>
              </a:p>
            </p:txBody>
          </p:sp>
          <p:sp>
            <p:nvSpPr>
              <p:cNvPr id="67" name="テキスト ボックス 66"/>
              <p:cNvSpPr txBox="1"/>
              <p:nvPr/>
            </p:nvSpPr>
            <p:spPr>
              <a:xfrm>
                <a:off x="3361541" y="2178562"/>
                <a:ext cx="811601" cy="307777"/>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日</a:t>
                </a:r>
                <a:endParaRPr kumimoji="1" lang="en-US" altLang="ja-JP" sz="1600" b="1" dirty="0">
                  <a:latin typeface="メイリオ" panose="020B0604030504040204" pitchFamily="50" charset="-128"/>
                  <a:ea typeface="メイリオ" panose="020B0604030504040204" pitchFamily="50" charset="-128"/>
                </a:endParaRPr>
              </a:p>
            </p:txBody>
          </p:sp>
          <p:sp>
            <p:nvSpPr>
              <p:cNvPr id="69" name="テキスト ボックス 68"/>
              <p:cNvSpPr txBox="1"/>
              <p:nvPr/>
            </p:nvSpPr>
            <p:spPr>
              <a:xfrm>
                <a:off x="3890415" y="2178562"/>
                <a:ext cx="811601" cy="307777"/>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時</a:t>
                </a:r>
                <a:endParaRPr kumimoji="1" lang="en-US" altLang="ja-JP" sz="1600" b="1" dirty="0">
                  <a:latin typeface="メイリオ" panose="020B0604030504040204" pitchFamily="50" charset="-128"/>
                  <a:ea typeface="メイリオ" panose="020B0604030504040204" pitchFamily="50" charset="-128"/>
                </a:endParaRPr>
              </a:p>
            </p:txBody>
          </p:sp>
          <p:sp>
            <p:nvSpPr>
              <p:cNvPr id="75" name="テキスト ボックス 74"/>
              <p:cNvSpPr txBox="1"/>
              <p:nvPr/>
            </p:nvSpPr>
            <p:spPr>
              <a:xfrm>
                <a:off x="4431989" y="2178562"/>
                <a:ext cx="1204792" cy="297517"/>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分　～　</a:t>
                </a:r>
                <a:endParaRPr kumimoji="1" lang="en-US" altLang="ja-JP" sz="1600" b="1" dirty="0">
                  <a:latin typeface="メイリオ" panose="020B0604030504040204" pitchFamily="50" charset="-128"/>
                  <a:ea typeface="メイリオ" panose="020B0604030504040204" pitchFamily="50" charset="-128"/>
                </a:endParaRPr>
              </a:p>
            </p:txBody>
          </p:sp>
          <p:sp>
            <p:nvSpPr>
              <p:cNvPr id="76" name="テキスト ボックス 75"/>
              <p:cNvSpPr txBox="1"/>
              <p:nvPr/>
            </p:nvSpPr>
            <p:spPr>
              <a:xfrm>
                <a:off x="5822500" y="2178562"/>
                <a:ext cx="1204792" cy="307777"/>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分</a:t>
                </a:r>
                <a:endParaRPr kumimoji="1" lang="en-US" altLang="ja-JP" sz="1600" b="1" dirty="0">
                  <a:latin typeface="メイリオ" panose="020B0604030504040204" pitchFamily="50" charset="-128"/>
                  <a:ea typeface="メイリオ" panose="020B0604030504040204" pitchFamily="50" charset="-128"/>
                </a:endParaRPr>
              </a:p>
            </p:txBody>
          </p:sp>
          <p:sp>
            <p:nvSpPr>
              <p:cNvPr id="79" name="テキスト ボックス 78"/>
              <p:cNvSpPr txBox="1"/>
              <p:nvPr/>
            </p:nvSpPr>
            <p:spPr>
              <a:xfrm>
                <a:off x="5471515" y="2178562"/>
                <a:ext cx="811601" cy="307777"/>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時</a:t>
                </a:r>
                <a:endParaRPr kumimoji="1" lang="en-US" altLang="ja-JP" sz="1600" b="1" dirty="0">
                  <a:latin typeface="メイリオ" panose="020B0604030504040204" pitchFamily="50" charset="-128"/>
                  <a:ea typeface="メイリオ" panose="020B0604030504040204" pitchFamily="50" charset="-128"/>
                </a:endParaRPr>
              </a:p>
            </p:txBody>
          </p:sp>
        </p:grpSp>
      </p:grpSp>
      <p:grpSp>
        <p:nvGrpSpPr>
          <p:cNvPr id="109" name="グループ化 108"/>
          <p:cNvGrpSpPr/>
          <p:nvPr/>
        </p:nvGrpSpPr>
        <p:grpSpPr>
          <a:xfrm>
            <a:off x="180208" y="2014735"/>
            <a:ext cx="6508953" cy="802590"/>
            <a:chOff x="205683" y="6601509"/>
            <a:chExt cx="6508953" cy="802590"/>
          </a:xfrm>
        </p:grpSpPr>
        <p:grpSp>
          <p:nvGrpSpPr>
            <p:cNvPr id="110" name="グループ化 109"/>
            <p:cNvGrpSpPr/>
            <p:nvPr/>
          </p:nvGrpSpPr>
          <p:grpSpPr>
            <a:xfrm>
              <a:off x="205683" y="6601509"/>
              <a:ext cx="6458043" cy="777995"/>
              <a:chOff x="185556" y="3407741"/>
              <a:chExt cx="6458043" cy="881474"/>
            </a:xfrm>
          </p:grpSpPr>
          <p:sp>
            <p:nvSpPr>
              <p:cNvPr id="114" name="角丸四角形 113"/>
              <p:cNvSpPr/>
              <p:nvPr/>
            </p:nvSpPr>
            <p:spPr>
              <a:xfrm>
                <a:off x="185556" y="3407741"/>
                <a:ext cx="1355487" cy="881474"/>
              </a:xfrm>
              <a:prstGeom prst="roundRect">
                <a:avLst>
                  <a:gd name="adj" fmla="val 99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出演者・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チーム等</a:t>
                </a:r>
              </a:p>
            </p:txBody>
          </p:sp>
          <p:sp>
            <p:nvSpPr>
              <p:cNvPr id="115" name="角丸四角形 114"/>
              <p:cNvSpPr/>
              <p:nvPr/>
            </p:nvSpPr>
            <p:spPr>
              <a:xfrm>
                <a:off x="1658081" y="3410725"/>
                <a:ext cx="4985518" cy="484822"/>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11" name="グループ化 110"/>
            <p:cNvGrpSpPr/>
            <p:nvPr/>
          </p:nvGrpSpPr>
          <p:grpSpPr>
            <a:xfrm>
              <a:off x="1612081" y="7046678"/>
              <a:ext cx="5102555" cy="357421"/>
              <a:chOff x="1620376" y="7388670"/>
              <a:chExt cx="5102555" cy="385375"/>
            </a:xfrm>
          </p:grpSpPr>
          <p:sp>
            <p:nvSpPr>
              <p:cNvPr id="112" name="角丸四角形 111"/>
              <p:cNvSpPr/>
              <p:nvPr/>
            </p:nvSpPr>
            <p:spPr>
              <a:xfrm>
                <a:off x="1686503" y="7388670"/>
                <a:ext cx="4985518" cy="38537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100"/>
              </a:p>
            </p:txBody>
          </p:sp>
          <p:sp>
            <p:nvSpPr>
              <p:cNvPr id="113" name="テキスト ボックス 112"/>
              <p:cNvSpPr txBox="1"/>
              <p:nvPr/>
            </p:nvSpPr>
            <p:spPr>
              <a:xfrm>
                <a:off x="1620376" y="7451234"/>
                <a:ext cx="5102555" cy="320786"/>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（多数のため収まらない場合　→　別途、一覧をご提出ください。）</a:t>
                </a:r>
                <a:endParaRPr kumimoji="1" lang="en-US" altLang="ja-JP" sz="1200" b="1" dirty="0">
                  <a:latin typeface="メイリオ" panose="020B0604030504040204" pitchFamily="50" charset="-128"/>
                  <a:ea typeface="メイリオ" panose="020B0604030504040204" pitchFamily="50" charset="-128"/>
                </a:endParaRPr>
              </a:p>
            </p:txBody>
          </p:sp>
        </p:grpSp>
      </p:grpSp>
      <p:grpSp>
        <p:nvGrpSpPr>
          <p:cNvPr id="116" name="グループ化 115"/>
          <p:cNvGrpSpPr/>
          <p:nvPr/>
        </p:nvGrpSpPr>
        <p:grpSpPr>
          <a:xfrm>
            <a:off x="166000" y="4511393"/>
            <a:ext cx="6458043" cy="472553"/>
            <a:chOff x="185556" y="3407740"/>
            <a:chExt cx="6458043" cy="579526"/>
          </a:xfrm>
        </p:grpSpPr>
        <p:sp>
          <p:nvSpPr>
            <p:cNvPr id="117" name="角丸四角形 116"/>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p>
          </p:txBody>
        </p:sp>
        <p:sp>
          <p:nvSpPr>
            <p:cNvPr id="118" name="角丸四角形 117"/>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19" name="グループ化 118"/>
          <p:cNvGrpSpPr/>
          <p:nvPr/>
        </p:nvGrpSpPr>
        <p:grpSpPr>
          <a:xfrm>
            <a:off x="166000" y="5034887"/>
            <a:ext cx="6458043" cy="479643"/>
            <a:chOff x="185556" y="3410726"/>
            <a:chExt cx="6458043" cy="588221"/>
          </a:xfrm>
        </p:grpSpPr>
        <p:sp>
          <p:nvSpPr>
            <p:cNvPr id="120" name="角丸四角形 119"/>
            <p:cNvSpPr/>
            <p:nvPr/>
          </p:nvSpPr>
          <p:spPr>
            <a:xfrm>
              <a:off x="185556" y="3419421"/>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所在地</a:t>
              </a:r>
            </a:p>
          </p:txBody>
        </p:sp>
        <p:sp>
          <p:nvSpPr>
            <p:cNvPr id="121" name="角丸四角形 120"/>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25" name="グループ化 124"/>
          <p:cNvGrpSpPr/>
          <p:nvPr/>
        </p:nvGrpSpPr>
        <p:grpSpPr>
          <a:xfrm>
            <a:off x="166000" y="5549224"/>
            <a:ext cx="6416095" cy="479641"/>
            <a:chOff x="205683" y="9242148"/>
            <a:chExt cx="6416095" cy="559771"/>
          </a:xfrm>
        </p:grpSpPr>
        <p:grpSp>
          <p:nvGrpSpPr>
            <p:cNvPr id="126" name="グループ化 125"/>
            <p:cNvGrpSpPr/>
            <p:nvPr/>
          </p:nvGrpSpPr>
          <p:grpSpPr>
            <a:xfrm>
              <a:off x="205683" y="9242148"/>
              <a:ext cx="6416095" cy="559771"/>
              <a:chOff x="185556" y="3399045"/>
              <a:chExt cx="6416095" cy="588221"/>
            </a:xfrm>
          </p:grpSpPr>
          <p:sp>
            <p:nvSpPr>
              <p:cNvPr id="130" name="角丸四角形 12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連絡先</a:t>
                </a:r>
              </a:p>
            </p:txBody>
          </p:sp>
          <p:sp>
            <p:nvSpPr>
              <p:cNvPr id="131" name="角丸四角形 130"/>
              <p:cNvSpPr/>
              <p:nvPr/>
            </p:nvSpPr>
            <p:spPr>
              <a:xfrm>
                <a:off x="1658081" y="3399045"/>
                <a:ext cx="2218806"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88" name="角丸四角形 87"/>
              <p:cNvSpPr/>
              <p:nvPr/>
            </p:nvSpPr>
            <p:spPr>
              <a:xfrm>
                <a:off x="3909847" y="3413354"/>
                <a:ext cx="2691804" cy="56223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28" name="テキスト ボックス 127"/>
            <p:cNvSpPr txBox="1"/>
            <p:nvPr/>
          </p:nvSpPr>
          <p:spPr>
            <a:xfrm>
              <a:off x="1534563" y="9250425"/>
              <a:ext cx="1225428"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（電話番号）</a:t>
              </a:r>
              <a:endParaRPr kumimoji="1" lang="en-US" altLang="ja-JP" sz="1200" b="1" dirty="0">
                <a:latin typeface="メイリオ" panose="020B0604030504040204" pitchFamily="50" charset="-128"/>
                <a:ea typeface="メイリオ" panose="020B0604030504040204" pitchFamily="50" charset="-128"/>
              </a:endParaRPr>
            </a:p>
          </p:txBody>
        </p:sp>
        <p:sp>
          <p:nvSpPr>
            <p:cNvPr id="129" name="テキスト ボックス 128"/>
            <p:cNvSpPr txBox="1"/>
            <p:nvPr/>
          </p:nvSpPr>
          <p:spPr>
            <a:xfrm>
              <a:off x="3892204" y="9251487"/>
              <a:ext cx="1561171"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（メールアドレス）</a:t>
              </a:r>
              <a:endParaRPr kumimoji="1" lang="en-US" altLang="ja-JP" sz="1200" b="1" dirty="0">
                <a:latin typeface="メイリオ" panose="020B0604030504040204" pitchFamily="50" charset="-128"/>
                <a:ea typeface="メイリオ" panose="020B0604030504040204" pitchFamily="50" charset="-128"/>
              </a:endParaRPr>
            </a:p>
          </p:txBody>
        </p:sp>
      </p:grpSp>
      <p:sp>
        <p:nvSpPr>
          <p:cNvPr id="137" name="テキスト ボックス 136"/>
          <p:cNvSpPr txBox="1"/>
          <p:nvPr/>
        </p:nvSpPr>
        <p:spPr>
          <a:xfrm>
            <a:off x="6296381" y="9560204"/>
            <a:ext cx="538525" cy="338554"/>
          </a:xfrm>
          <a:prstGeom prst="rect">
            <a:avLst/>
          </a:prstGeom>
          <a:noFill/>
          <a:ln>
            <a:noFill/>
          </a:ln>
        </p:spPr>
        <p:txBody>
          <a:bodyPr wrap="square" rtlCol="0" anchor="ctr">
            <a:spAutoFit/>
          </a:bodyPr>
          <a:lstStyle/>
          <a:p>
            <a:pPr algn="ctr"/>
            <a:r>
              <a:rPr kumimoji="1" lang="en-US" altLang="ja-JP" sz="1600" b="1" dirty="0">
                <a:latin typeface="メイリオ" panose="020B0604030504040204" pitchFamily="50" charset="-128"/>
                <a:ea typeface="メイリオ" panose="020B0604030504040204" pitchFamily="50" charset="-128"/>
              </a:rPr>
              <a:t>1</a:t>
            </a:r>
          </a:p>
        </p:txBody>
      </p:sp>
      <p:sp>
        <p:nvSpPr>
          <p:cNvPr id="4" name="正方形/長方形 3"/>
          <p:cNvSpPr/>
          <p:nvPr/>
        </p:nvSpPr>
        <p:spPr>
          <a:xfrm>
            <a:off x="0" y="9265316"/>
            <a:ext cx="6972301" cy="646331"/>
          </a:xfrm>
          <a:prstGeom prst="rect">
            <a:avLst/>
          </a:prstGeom>
        </p:spPr>
        <p:txBody>
          <a:bodyPr wrap="square">
            <a:spAutoFit/>
          </a:bodyPr>
          <a:lstStyle/>
          <a:p>
            <a:pPr marL="446088" indent="-446088"/>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）大声の定義を「観客等が、通常よりも大きな声量で、反復・継続的に声を発すること」とし、これを積極的に推奨する又は必要な対策を十分に施さないイベントは「大声あり」に該当することと整理する。</a:t>
            </a:r>
          </a:p>
        </p:txBody>
      </p:sp>
      <p:grpSp>
        <p:nvGrpSpPr>
          <p:cNvPr id="10" name="グループ化 9"/>
          <p:cNvGrpSpPr/>
          <p:nvPr/>
        </p:nvGrpSpPr>
        <p:grpSpPr>
          <a:xfrm>
            <a:off x="200868" y="8398361"/>
            <a:ext cx="6450346" cy="679087"/>
            <a:chOff x="200868" y="8237720"/>
            <a:chExt cx="6450346" cy="679087"/>
          </a:xfrm>
        </p:grpSpPr>
        <p:grpSp>
          <p:nvGrpSpPr>
            <p:cNvPr id="84" name="グループ化 83"/>
            <p:cNvGrpSpPr/>
            <p:nvPr/>
          </p:nvGrpSpPr>
          <p:grpSpPr>
            <a:xfrm>
              <a:off x="200868" y="8237720"/>
              <a:ext cx="6450346" cy="679087"/>
              <a:chOff x="205084" y="9076588"/>
              <a:chExt cx="6450346" cy="580581"/>
            </a:xfrm>
          </p:grpSpPr>
          <p:sp>
            <p:nvSpPr>
              <p:cNvPr id="138" name="角丸四角形 137"/>
              <p:cNvSpPr/>
              <p:nvPr/>
            </p:nvSpPr>
            <p:spPr>
              <a:xfrm>
                <a:off x="205084" y="9077929"/>
                <a:ext cx="1355487" cy="579240"/>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その他</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特記事項</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39" name="角丸四角形 138"/>
              <p:cNvSpPr/>
              <p:nvPr/>
            </p:nvSpPr>
            <p:spPr>
              <a:xfrm>
                <a:off x="1669912" y="9076588"/>
                <a:ext cx="4985518" cy="576256"/>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kumimoji="1" lang="ja-JP" altLang="en-US" sz="1100" dirty="0">
                  <a:solidFill>
                    <a:schemeClr val="tx1"/>
                  </a:solidFill>
                </a:endParaRPr>
              </a:p>
            </p:txBody>
          </p:sp>
        </p:grpSp>
        <p:sp>
          <p:nvSpPr>
            <p:cNvPr id="5" name="正方形/長方形 4"/>
            <p:cNvSpPr/>
            <p:nvPr/>
          </p:nvSpPr>
          <p:spPr>
            <a:xfrm>
              <a:off x="1684688" y="8454194"/>
              <a:ext cx="4867595" cy="461665"/>
            </a:xfrm>
            <a:prstGeom prst="rect">
              <a:avLst/>
            </a:prstGeom>
          </p:spPr>
          <p:txBody>
            <a:bodyPr wrap="square">
              <a:spAutoFit/>
            </a:bodyPr>
            <a:lstStyle/>
            <a:p>
              <a:r>
                <a:rPr kumimoji="1" lang="ja-JP" altLang="en-US" sz="1200" dirty="0"/>
                <a:t>（大声なしの場合は、大声なしと判断した理由や、大声を伴わないことを担保する具体的な対策を記載ください。）</a:t>
              </a:r>
            </a:p>
          </p:txBody>
        </p:sp>
      </p:grpSp>
      <p:sp>
        <p:nvSpPr>
          <p:cNvPr id="143" name="正方形/長方形 142"/>
          <p:cNvSpPr/>
          <p:nvPr/>
        </p:nvSpPr>
        <p:spPr>
          <a:xfrm>
            <a:off x="5826417" y="40570"/>
            <a:ext cx="964642" cy="40296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a:latin typeface="メイリオ" panose="020B0604030504040204" pitchFamily="50" charset="-128"/>
                <a:ea typeface="メイリオ" panose="020B0604030504040204" pitchFamily="50" charset="-128"/>
              </a:rPr>
              <a:t>別紙５</a:t>
            </a:r>
            <a:endParaRPr kumimoji="1" lang="ja-JP" altLang="en-US" sz="1600" dirty="0">
              <a:latin typeface="メイリオ" panose="020B0604030504040204" pitchFamily="50" charset="-128"/>
              <a:ea typeface="メイリオ" panose="020B0604030504040204" pitchFamily="50" charset="-128"/>
            </a:endParaRPr>
          </a:p>
        </p:txBody>
      </p:sp>
      <p:grpSp>
        <p:nvGrpSpPr>
          <p:cNvPr id="142" name="グループ化 141"/>
          <p:cNvGrpSpPr/>
          <p:nvPr/>
        </p:nvGrpSpPr>
        <p:grpSpPr>
          <a:xfrm>
            <a:off x="172600" y="1558388"/>
            <a:ext cx="6458043" cy="409533"/>
            <a:chOff x="185556" y="3407740"/>
            <a:chExt cx="6458043" cy="579526"/>
          </a:xfrm>
        </p:grpSpPr>
        <p:sp>
          <p:nvSpPr>
            <p:cNvPr id="144" name="角丸四角形 143"/>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イベント名</a:t>
              </a:r>
            </a:p>
          </p:txBody>
        </p:sp>
        <p:sp>
          <p:nvSpPr>
            <p:cNvPr id="145" name="角丸四角形 144"/>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46" name="テキスト ボックス 145"/>
          <p:cNvSpPr txBox="1"/>
          <p:nvPr/>
        </p:nvSpPr>
        <p:spPr>
          <a:xfrm>
            <a:off x="1588781" y="1716143"/>
            <a:ext cx="4932619" cy="297517"/>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（開催案内等の</a:t>
            </a:r>
            <a:r>
              <a:rPr kumimoji="1" lang="en-US" altLang="ja-JP" sz="1200" b="1" dirty="0">
                <a:latin typeface="メイリオ" panose="020B0604030504040204" pitchFamily="50" charset="-128"/>
                <a:ea typeface="メイリオ" panose="020B0604030504040204" pitchFamily="50" charset="-128"/>
              </a:rPr>
              <a:t>URL</a:t>
            </a:r>
            <a:r>
              <a:rPr kumimoji="1" lang="ja-JP" altLang="en-US" sz="1200" b="1" dirty="0">
                <a:latin typeface="メイリオ" panose="020B0604030504040204" pitchFamily="50" charset="-128"/>
                <a:ea typeface="メイリオ" panose="020B0604030504040204" pitchFamily="50" charset="-128"/>
              </a:rPr>
              <a:t>があれば記載）</a:t>
            </a:r>
            <a:endParaRPr kumimoji="1" lang="en-US" altLang="ja-JP" sz="1200" b="1" dirty="0">
              <a:latin typeface="メイリオ" panose="020B0604030504040204" pitchFamily="50" charset="-128"/>
              <a:ea typeface="メイリオ" panose="020B0604030504040204" pitchFamily="50" charset="-128"/>
            </a:endParaRPr>
          </a:p>
        </p:txBody>
      </p:sp>
      <p:sp>
        <p:nvSpPr>
          <p:cNvPr id="147" name="テキスト ボックス 146"/>
          <p:cNvSpPr txBox="1"/>
          <p:nvPr/>
        </p:nvSpPr>
        <p:spPr>
          <a:xfrm>
            <a:off x="1553916" y="3258510"/>
            <a:ext cx="5585461" cy="297517"/>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（複数回開催の場合 → 別途、開催する日時の一覧をご提出ください。）</a:t>
            </a:r>
            <a:endParaRPr kumimoji="1" lang="en-US" altLang="ja-JP" sz="1200" b="1" dirty="0">
              <a:latin typeface="メイリオ" panose="020B0604030504040204" pitchFamily="50" charset="-128"/>
              <a:ea typeface="メイリオ" panose="020B0604030504040204" pitchFamily="50" charset="-128"/>
            </a:endParaRPr>
          </a:p>
        </p:txBody>
      </p:sp>
      <p:grpSp>
        <p:nvGrpSpPr>
          <p:cNvPr id="148" name="グループ化 147"/>
          <p:cNvGrpSpPr/>
          <p:nvPr/>
        </p:nvGrpSpPr>
        <p:grpSpPr>
          <a:xfrm>
            <a:off x="172600" y="3599321"/>
            <a:ext cx="6458043" cy="409533"/>
            <a:chOff x="185556" y="3407740"/>
            <a:chExt cx="6458043" cy="579526"/>
          </a:xfrm>
        </p:grpSpPr>
        <p:sp>
          <p:nvSpPr>
            <p:cNvPr id="149" name="角丸四角形 148"/>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開催会場</a:t>
              </a:r>
            </a:p>
          </p:txBody>
        </p:sp>
        <p:sp>
          <p:nvSpPr>
            <p:cNvPr id="150" name="角丸四角形 149"/>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51" name="グループ化 150"/>
          <p:cNvGrpSpPr/>
          <p:nvPr/>
        </p:nvGrpSpPr>
        <p:grpSpPr>
          <a:xfrm>
            <a:off x="172600" y="4040576"/>
            <a:ext cx="6458043" cy="418152"/>
            <a:chOff x="185556" y="3407740"/>
            <a:chExt cx="6458043" cy="579526"/>
          </a:xfrm>
        </p:grpSpPr>
        <p:sp>
          <p:nvSpPr>
            <p:cNvPr id="152" name="角丸四角形 151"/>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会場所在地</a:t>
              </a:r>
            </a:p>
          </p:txBody>
        </p:sp>
        <p:sp>
          <p:nvSpPr>
            <p:cNvPr id="153" name="角丸四角形 152"/>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54" name="グループ化 153"/>
          <p:cNvGrpSpPr/>
          <p:nvPr/>
        </p:nvGrpSpPr>
        <p:grpSpPr>
          <a:xfrm>
            <a:off x="168641" y="6069711"/>
            <a:ext cx="6716572" cy="1358263"/>
            <a:chOff x="205683" y="4670524"/>
            <a:chExt cx="6716572" cy="1358263"/>
          </a:xfrm>
        </p:grpSpPr>
        <p:sp>
          <p:nvSpPr>
            <p:cNvPr id="155" name="角丸四角形 154"/>
            <p:cNvSpPr/>
            <p:nvPr/>
          </p:nvSpPr>
          <p:spPr>
            <a:xfrm>
              <a:off x="205683" y="4686473"/>
              <a:ext cx="1355487" cy="1342314"/>
            </a:xfrm>
            <a:prstGeom prst="roundRect">
              <a:avLst>
                <a:gd name="adj" fmla="val 836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収容率</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（上限）</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56" name="角丸四角形 155"/>
            <p:cNvSpPr/>
            <p:nvPr/>
          </p:nvSpPr>
          <p:spPr>
            <a:xfrm>
              <a:off x="1674261" y="4670524"/>
              <a:ext cx="4985518" cy="1339679"/>
            </a:xfrm>
            <a:prstGeom prst="roundRect">
              <a:avLst>
                <a:gd name="adj" fmla="val 70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57" name="テキスト ボックス 156"/>
            <p:cNvSpPr txBox="1"/>
            <p:nvPr/>
          </p:nvSpPr>
          <p:spPr>
            <a:xfrm>
              <a:off x="2224215" y="4753683"/>
              <a:ext cx="1546354" cy="502702"/>
            </a:xfrm>
            <a:prstGeom prst="rect">
              <a:avLst/>
            </a:prstGeom>
            <a:noFill/>
            <a:ln>
              <a:noFill/>
            </a:ln>
          </p:spPr>
          <p:txBody>
            <a:bodyPr wrap="square" rtlCol="0">
              <a:spAutoFit/>
            </a:bodyPr>
            <a:lstStyle/>
            <a:p>
              <a:pPr algn="ctr">
                <a:lnSpc>
                  <a:spcPts val="1600"/>
                </a:lnSpc>
              </a:pPr>
              <a:r>
                <a:rPr kumimoji="1" lang="en-US" altLang="ja-JP" sz="1600" b="1" dirty="0">
                  <a:latin typeface="メイリオ" panose="020B0604030504040204" pitchFamily="50" charset="-128"/>
                  <a:ea typeface="メイリオ" panose="020B0604030504040204" pitchFamily="50" charset="-128"/>
                </a:rPr>
                <a:t>100%</a:t>
              </a:r>
            </a:p>
            <a:p>
              <a:pPr algn="ctr">
                <a:lnSpc>
                  <a:spcPts val="1600"/>
                </a:lnSpc>
              </a:pPr>
              <a:r>
                <a:rPr kumimoji="1" lang="ja-JP" altLang="en-US" sz="1600" b="1" dirty="0">
                  <a:latin typeface="メイリオ" panose="020B0604030504040204" pitchFamily="50" charset="-128"/>
                  <a:ea typeface="メイリオ" panose="020B0604030504040204" pitchFamily="50" charset="-128"/>
                </a:rPr>
                <a:t>（大声なし）</a:t>
              </a:r>
              <a:endParaRPr kumimoji="1" lang="en-US" altLang="ja-JP" sz="1600" b="1" dirty="0">
                <a:latin typeface="メイリオ" panose="020B0604030504040204" pitchFamily="50" charset="-128"/>
                <a:ea typeface="メイリオ" panose="020B0604030504040204" pitchFamily="50" charset="-128"/>
              </a:endParaRPr>
            </a:p>
          </p:txBody>
        </p:sp>
        <p:sp>
          <p:nvSpPr>
            <p:cNvPr id="158" name="テキスト ボックス 157"/>
            <p:cNvSpPr txBox="1"/>
            <p:nvPr/>
          </p:nvSpPr>
          <p:spPr>
            <a:xfrm>
              <a:off x="4400752" y="4744476"/>
              <a:ext cx="2188573"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人と人とが触れ合わない程度の間隔</a:t>
              </a:r>
            </a:p>
          </p:txBody>
        </p:sp>
        <p:sp>
          <p:nvSpPr>
            <p:cNvPr id="159" name="正方形/長方形 158"/>
            <p:cNvSpPr/>
            <p:nvPr/>
          </p:nvSpPr>
          <p:spPr>
            <a:xfrm>
              <a:off x="3999492" y="4861621"/>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0" name="正方形/長方形 159"/>
            <p:cNvSpPr/>
            <p:nvPr/>
          </p:nvSpPr>
          <p:spPr>
            <a:xfrm>
              <a:off x="1859277" y="4825580"/>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1" name="直線コネクタ 160"/>
            <p:cNvCxnSpPr>
              <a:stCxn id="156" idx="3"/>
              <a:endCxn id="156" idx="1"/>
            </p:cNvCxnSpPr>
            <p:nvPr/>
          </p:nvCxnSpPr>
          <p:spPr>
            <a:xfrm flipH="1">
              <a:off x="1674261" y="5340364"/>
              <a:ext cx="4985518" cy="0"/>
            </a:xfrm>
            <a:prstGeom prst="line">
              <a:avLst/>
            </a:prstGeom>
            <a:ln w="571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62" name="テキスト ボックス 161"/>
            <p:cNvSpPr txBox="1"/>
            <p:nvPr/>
          </p:nvSpPr>
          <p:spPr>
            <a:xfrm>
              <a:off x="2235346" y="5449986"/>
              <a:ext cx="1546354" cy="512961"/>
            </a:xfrm>
            <a:prstGeom prst="rect">
              <a:avLst/>
            </a:prstGeom>
            <a:noFill/>
            <a:ln>
              <a:noFill/>
            </a:ln>
          </p:spPr>
          <p:txBody>
            <a:bodyPr wrap="square" rtlCol="0">
              <a:spAutoFit/>
            </a:bodyPr>
            <a:lstStyle/>
            <a:p>
              <a:pPr algn="ctr">
                <a:lnSpc>
                  <a:spcPts val="1600"/>
                </a:lnSpc>
              </a:pPr>
              <a:r>
                <a:rPr kumimoji="1" lang="en-US" altLang="ja-JP" sz="1600" b="1" dirty="0">
                  <a:latin typeface="メイリオ" panose="020B0604030504040204" pitchFamily="50" charset="-128"/>
                  <a:ea typeface="メイリオ" panose="020B0604030504040204" pitchFamily="50" charset="-128"/>
                </a:rPr>
                <a:t>50%</a:t>
              </a:r>
            </a:p>
            <a:p>
              <a:pPr algn="ctr">
                <a:lnSpc>
                  <a:spcPts val="1600"/>
                </a:lnSpc>
              </a:pPr>
              <a:r>
                <a:rPr kumimoji="1" lang="ja-JP" altLang="en-US" sz="1600" b="1" dirty="0">
                  <a:latin typeface="メイリオ" panose="020B0604030504040204" pitchFamily="50" charset="-128"/>
                  <a:ea typeface="メイリオ" panose="020B0604030504040204" pitchFamily="50" charset="-128"/>
                </a:rPr>
                <a:t>（大声あり）</a:t>
              </a:r>
              <a:endParaRPr kumimoji="1" lang="en-US" altLang="ja-JP" sz="1600" b="1" dirty="0">
                <a:latin typeface="メイリオ" panose="020B0604030504040204" pitchFamily="50" charset="-128"/>
                <a:ea typeface="メイリオ" panose="020B0604030504040204" pitchFamily="50" charset="-128"/>
              </a:endParaRPr>
            </a:p>
          </p:txBody>
        </p:sp>
        <p:sp>
          <p:nvSpPr>
            <p:cNvPr id="163" name="正方形/長方形 162"/>
            <p:cNvSpPr/>
            <p:nvPr/>
          </p:nvSpPr>
          <p:spPr>
            <a:xfrm>
              <a:off x="1859277" y="5549898"/>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テキスト ボックス 163"/>
            <p:cNvSpPr txBox="1"/>
            <p:nvPr/>
          </p:nvSpPr>
          <p:spPr>
            <a:xfrm>
              <a:off x="4125036" y="5426404"/>
              <a:ext cx="2797219"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十分な人と人との間隔</a:t>
              </a:r>
            </a:p>
            <a:p>
              <a:pPr algn="ctr">
                <a:lnSpc>
                  <a:spcPts val="1600"/>
                </a:lnSpc>
              </a:pPr>
              <a:r>
                <a:rPr kumimoji="1" lang="ja-JP" altLang="en-US" sz="1400" b="1" dirty="0">
                  <a:latin typeface="メイリオ" panose="020B0604030504040204" pitchFamily="50" charset="-128"/>
                  <a:ea typeface="メイリオ" panose="020B0604030504040204" pitchFamily="50" charset="-128"/>
                </a:rPr>
                <a:t>（できるだけ２ｍ、最低１ｍ）</a:t>
              </a:r>
            </a:p>
          </p:txBody>
        </p:sp>
        <p:sp>
          <p:nvSpPr>
            <p:cNvPr id="165" name="正方形/長方形 164"/>
            <p:cNvSpPr/>
            <p:nvPr/>
          </p:nvSpPr>
          <p:spPr>
            <a:xfrm>
              <a:off x="4007850" y="5539189"/>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67" name="テキスト ボックス 166"/>
          <p:cNvSpPr txBox="1"/>
          <p:nvPr/>
        </p:nvSpPr>
        <p:spPr>
          <a:xfrm>
            <a:off x="3260612" y="6789923"/>
            <a:ext cx="727290"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sp>
        <p:nvSpPr>
          <p:cNvPr id="166" name="テキスト ボックス 165"/>
          <p:cNvSpPr txBox="1"/>
          <p:nvPr/>
        </p:nvSpPr>
        <p:spPr>
          <a:xfrm>
            <a:off x="3254736" y="6101300"/>
            <a:ext cx="727290"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cxnSp>
        <p:nvCxnSpPr>
          <p:cNvPr id="172" name="直線コネクタ 171"/>
          <p:cNvCxnSpPr/>
          <p:nvPr/>
        </p:nvCxnSpPr>
        <p:spPr>
          <a:xfrm>
            <a:off x="3872889" y="6077550"/>
            <a:ext cx="1127" cy="1330692"/>
          </a:xfrm>
          <a:prstGeom prst="line">
            <a:avLst/>
          </a:prstGeom>
          <a:ln w="762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73" name="テキスト ボックス 172"/>
          <p:cNvSpPr txBox="1"/>
          <p:nvPr/>
        </p:nvSpPr>
        <p:spPr>
          <a:xfrm>
            <a:off x="5080656" y="7382477"/>
            <a:ext cx="666072" cy="297517"/>
          </a:xfrm>
          <a:prstGeom prst="rect">
            <a:avLst/>
          </a:prstGeom>
          <a:noFill/>
          <a:ln>
            <a:noFill/>
          </a:ln>
        </p:spPr>
        <p:txBody>
          <a:bodyPr wrap="square" rtlCol="0">
            <a:spAutoFit/>
          </a:bodyPr>
          <a:lstStyle/>
          <a:p>
            <a:pPr>
              <a:lnSpc>
                <a:spcPts val="1600"/>
              </a:lnSpc>
            </a:pPr>
            <a:r>
              <a:rPr kumimoji="1" lang="ja-JP" altLang="en-US" sz="1200" b="1" dirty="0" err="1">
                <a:latin typeface="メイリオ" panose="020B0604030504040204" pitchFamily="50" charset="-128"/>
                <a:ea typeface="メイリオ" panose="020B0604030504040204" pitchFamily="50" charset="-128"/>
              </a:rPr>
              <a:t>ー</a:t>
            </a:r>
            <a:endParaRPr kumimoji="1" lang="en-US" altLang="ja-JP" sz="1200" b="1" dirty="0">
              <a:latin typeface="メイリオ" panose="020B0604030504040204" pitchFamily="50" charset="-128"/>
              <a:ea typeface="メイリオ" panose="020B0604030504040204" pitchFamily="50" charset="-128"/>
            </a:endParaRPr>
          </a:p>
        </p:txBody>
      </p:sp>
      <p:grpSp>
        <p:nvGrpSpPr>
          <p:cNvPr id="12" name="グループ化 11"/>
          <p:cNvGrpSpPr/>
          <p:nvPr/>
        </p:nvGrpSpPr>
        <p:grpSpPr>
          <a:xfrm>
            <a:off x="180208" y="7490104"/>
            <a:ext cx="6458043" cy="440256"/>
            <a:chOff x="180208" y="7267678"/>
            <a:chExt cx="6458043" cy="440256"/>
          </a:xfrm>
        </p:grpSpPr>
        <p:grpSp>
          <p:nvGrpSpPr>
            <p:cNvPr id="169" name="グループ化 168"/>
            <p:cNvGrpSpPr/>
            <p:nvPr/>
          </p:nvGrpSpPr>
          <p:grpSpPr>
            <a:xfrm>
              <a:off x="180208" y="7267678"/>
              <a:ext cx="6458043" cy="440256"/>
              <a:chOff x="185556" y="3407740"/>
              <a:chExt cx="6458043" cy="596262"/>
            </a:xfrm>
          </p:grpSpPr>
          <p:sp>
            <p:nvSpPr>
              <p:cNvPr id="170" name="角丸四角形 16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収容人数</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71" name="角丸四角形 170"/>
              <p:cNvSpPr/>
              <p:nvPr/>
            </p:nvSpPr>
            <p:spPr>
              <a:xfrm>
                <a:off x="1658081" y="3427462"/>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74" name="テキスト ボックス 173"/>
            <p:cNvSpPr txBox="1"/>
            <p:nvPr/>
          </p:nvSpPr>
          <p:spPr>
            <a:xfrm>
              <a:off x="2156602" y="7379171"/>
              <a:ext cx="1347494" cy="297517"/>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〇〇</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〇〇〇人</a:t>
              </a:r>
              <a:endParaRPr kumimoji="1" lang="en-US" altLang="ja-JP" sz="1200" b="1" dirty="0">
                <a:latin typeface="メイリオ" panose="020B0604030504040204" pitchFamily="50" charset="-128"/>
                <a:ea typeface="メイリオ" panose="020B0604030504040204" pitchFamily="50" charset="-128"/>
              </a:endParaRPr>
            </a:p>
          </p:txBody>
        </p:sp>
      </p:grpSp>
      <p:grpSp>
        <p:nvGrpSpPr>
          <p:cNvPr id="11" name="グループ化 10"/>
          <p:cNvGrpSpPr/>
          <p:nvPr/>
        </p:nvGrpSpPr>
        <p:grpSpPr>
          <a:xfrm>
            <a:off x="193171" y="7949553"/>
            <a:ext cx="6458043" cy="421416"/>
            <a:chOff x="193171" y="7714774"/>
            <a:chExt cx="6458043" cy="421416"/>
          </a:xfrm>
        </p:grpSpPr>
        <p:grpSp>
          <p:nvGrpSpPr>
            <p:cNvPr id="122" name="グループ化 121"/>
            <p:cNvGrpSpPr/>
            <p:nvPr/>
          </p:nvGrpSpPr>
          <p:grpSpPr>
            <a:xfrm>
              <a:off x="193171" y="7714774"/>
              <a:ext cx="6458043" cy="421416"/>
              <a:chOff x="185556" y="3407740"/>
              <a:chExt cx="6458043" cy="579526"/>
            </a:xfrm>
          </p:grpSpPr>
          <p:sp>
            <p:nvSpPr>
              <p:cNvPr id="123" name="角丸四角形 122"/>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参加人数</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24" name="角丸四角形 123"/>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75" name="テキスト ボックス 174"/>
            <p:cNvSpPr txBox="1"/>
            <p:nvPr/>
          </p:nvSpPr>
          <p:spPr>
            <a:xfrm>
              <a:off x="3420470" y="7771830"/>
              <a:ext cx="1347494" cy="297517"/>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〇〇</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〇〇〇人</a:t>
              </a:r>
              <a:endParaRPr kumimoji="1" lang="en-US" altLang="ja-JP" sz="1200" b="1" dirty="0">
                <a:latin typeface="メイリオ" panose="020B0604030504040204" pitchFamily="50" charset="-128"/>
                <a:ea typeface="メイリオ" panose="020B0604030504040204" pitchFamily="50" charset="-128"/>
              </a:endParaRPr>
            </a:p>
          </p:txBody>
        </p:sp>
      </p:grpSp>
    </p:spTree>
    <p:extLst>
      <p:ext uri="{BB962C8B-B14F-4D97-AF65-F5344CB8AC3E}">
        <p14:creationId xmlns:p14="http://schemas.microsoft.com/office/powerpoint/2010/main" val="2898198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正方形/長方形 81"/>
          <p:cNvSpPr/>
          <p:nvPr/>
        </p:nvSpPr>
        <p:spPr>
          <a:xfrm>
            <a:off x="124955" y="2391881"/>
            <a:ext cx="6608092" cy="748301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sp>
          <p:nvSpPr>
            <p:cNvPr id="21" name="テキスト ボックス 20"/>
            <p:cNvSpPr txBox="1"/>
            <p:nvPr/>
          </p:nvSpPr>
          <p:spPr>
            <a:xfrm>
              <a:off x="1439939" y="1409381"/>
              <a:ext cx="521790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a:latin typeface="メイリオ" panose="020B0604030504040204" pitchFamily="50" charset="-128"/>
                  <a:ea typeface="メイリオ" panose="020B0604030504040204" pitchFamily="50" charset="-128"/>
                </a:rPr>
                <a:t>人かつ収容率</a:t>
              </a:r>
              <a:r>
                <a:rPr kumimoji="1" lang="en-US" altLang="ja-JP" sz="1200" b="1" noProof="0" dirty="0">
                  <a:latin typeface="メイリオ" panose="020B0604030504040204" pitchFamily="50" charset="-128"/>
                  <a:ea typeface="メイリオ" panose="020B0604030504040204" pitchFamily="50" charset="-128"/>
                </a:rPr>
                <a:t>50%</a:t>
              </a:r>
              <a:r>
                <a:rPr kumimoji="1" lang="ja-JP" altLang="en-US" sz="12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0" name="グループ化 9"/>
          <p:cNvGrpSpPr/>
          <p:nvPr/>
        </p:nvGrpSpPr>
        <p:grpSpPr>
          <a:xfrm>
            <a:off x="290460" y="2484548"/>
            <a:ext cx="6387284" cy="2657587"/>
            <a:chOff x="290460" y="2339405"/>
            <a:chExt cx="6387284" cy="2657587"/>
          </a:xfrm>
        </p:grpSpPr>
        <p:sp>
          <p:nvSpPr>
            <p:cNvPr id="43" name="角丸四角形 42"/>
            <p:cNvSpPr/>
            <p:nvPr/>
          </p:nvSpPr>
          <p:spPr>
            <a:xfrm>
              <a:off x="1732166" y="2360157"/>
              <a:ext cx="4945578" cy="2628829"/>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2" name="角丸四角形 41"/>
            <p:cNvSpPr/>
            <p:nvPr/>
          </p:nvSpPr>
          <p:spPr>
            <a:xfrm>
              <a:off x="290460" y="2339405"/>
              <a:ext cx="1300216" cy="2657587"/>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①飛沫の抑制（マスク着用や大声を出さないこと）の徹底</a:t>
              </a:r>
            </a:p>
          </p:txBody>
        </p:sp>
        <p:sp>
          <p:nvSpPr>
            <p:cNvPr id="47" name="正方形/長方形 46"/>
            <p:cNvSpPr/>
            <p:nvPr/>
          </p:nvSpPr>
          <p:spPr>
            <a:xfrm>
              <a:off x="1901028" y="34275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8" name="テキスト ボックス 47"/>
            <p:cNvSpPr txBox="1"/>
            <p:nvPr/>
          </p:nvSpPr>
          <p:spPr>
            <a:xfrm>
              <a:off x="2290703" y="2386263"/>
              <a:ext cx="4281536" cy="1938992"/>
            </a:xfrm>
            <a:prstGeom prst="rect">
              <a:avLst/>
            </a:prstGeom>
            <a:noFill/>
            <a:ln>
              <a:noFill/>
            </a:ln>
          </p:spPr>
          <p:txBody>
            <a:bodyPr wrap="square" rtlCol="0" anchor="b">
              <a:spAutoFit/>
            </a:bodyPr>
            <a:lstStyle/>
            <a:p>
              <a:pPr lvl="0">
                <a:lnSpc>
                  <a:spcPts val="1600"/>
                </a:lnSpc>
                <a:defRPr/>
              </a:pP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大声なしの場合</a:t>
              </a:r>
              <a:r>
                <a:rPr kumimoji="1" lang="en-US" altLang="ja-JP" sz="1600" b="1" dirty="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a:latin typeface="メイリオ" panose="020B0604030504040204" pitchFamily="50" charset="-128"/>
                  <a:ea typeface="メイリオ" panose="020B0604030504040204" pitchFamily="50" charset="-128"/>
                </a:rPr>
                <a:t>飛沫が発生するおそれのある行為を抑制するため、適切なマスク（品質の確かな、できれば不織布）の正しい着用や大声（</a:t>
              </a: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）を出さないことを周知・徹底し、そうした行為をする者がいた場合には、個別に注意、退場処分等の措置を講じる。</a:t>
              </a:r>
              <a:endParaRPr kumimoji="1" lang="en-US" altLang="ja-JP" sz="1600" b="1" dirty="0">
                <a:latin typeface="メイリオ" panose="020B0604030504040204" pitchFamily="50" charset="-128"/>
                <a:ea typeface="メイリオ" panose="020B0604030504040204" pitchFamily="50" charset="-128"/>
              </a:endParaRPr>
            </a:p>
            <a:p>
              <a:pPr marL="452438" lvl="0" indent="-452438">
                <a:lnSpc>
                  <a:spcPts val="1600"/>
                </a:lnSpc>
                <a:defRPr/>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）大声の定義を「観客等が、①通常よりも大きな声量で、②反復・継続的に声を発すること」とする。</a:t>
              </a:r>
            </a:p>
          </p:txBody>
        </p:sp>
      </p:grpSp>
      <p:grpSp>
        <p:nvGrpSpPr>
          <p:cNvPr id="51" name="グループ化 50"/>
          <p:cNvGrpSpPr/>
          <p:nvPr/>
        </p:nvGrpSpPr>
        <p:grpSpPr>
          <a:xfrm>
            <a:off x="297318" y="5173313"/>
            <a:ext cx="6387284" cy="1594184"/>
            <a:chOff x="290460" y="2456344"/>
            <a:chExt cx="6387284" cy="1594184"/>
          </a:xfrm>
        </p:grpSpPr>
        <p:sp>
          <p:nvSpPr>
            <p:cNvPr id="52" name="角丸四角形 51"/>
            <p:cNvSpPr/>
            <p:nvPr/>
          </p:nvSpPr>
          <p:spPr>
            <a:xfrm>
              <a:off x="1732166" y="2475832"/>
              <a:ext cx="4945578" cy="1574696"/>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3" name="角丸四角形 52"/>
            <p:cNvSpPr/>
            <p:nvPr/>
          </p:nvSpPr>
          <p:spPr>
            <a:xfrm>
              <a:off x="290460" y="2456344"/>
              <a:ext cx="1300216" cy="1591923"/>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②手洗、手指・施設消毒の徹底</a:t>
              </a:r>
            </a:p>
          </p:txBody>
        </p:sp>
        <p:sp>
          <p:nvSpPr>
            <p:cNvPr id="54" name="正方形/長方形 53"/>
            <p:cNvSpPr/>
            <p:nvPr/>
          </p:nvSpPr>
          <p:spPr>
            <a:xfrm>
              <a:off x="1901028" y="27106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5" name="テキスト ボックス 54"/>
            <p:cNvSpPr txBox="1"/>
            <p:nvPr/>
          </p:nvSpPr>
          <p:spPr>
            <a:xfrm>
              <a:off x="2303910" y="3415863"/>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主催者側による施設内（出入口、トイレ、共用部等）の定期的かつこまめな消毒の実施。</a:t>
              </a:r>
            </a:p>
          </p:txBody>
        </p:sp>
        <p:sp>
          <p:nvSpPr>
            <p:cNvPr id="56" name="テキスト ボックス 55"/>
            <p:cNvSpPr txBox="1"/>
            <p:nvPr/>
          </p:nvSpPr>
          <p:spPr>
            <a:xfrm>
              <a:off x="2347138" y="2647720"/>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こまめな手洗や手指消毒の徹底を促す（会場出入口等へのアルコール等の手指消毒液の設置や場内アナウンス等の実施。）。</a:t>
              </a:r>
            </a:p>
          </p:txBody>
        </p:sp>
        <p:sp>
          <p:nvSpPr>
            <p:cNvPr id="57" name="正方形/長方形 56"/>
            <p:cNvSpPr/>
            <p:nvPr/>
          </p:nvSpPr>
          <p:spPr>
            <a:xfrm>
              <a:off x="1900610" y="350751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grpSp>
        <p:nvGrpSpPr>
          <p:cNvPr id="61" name="グループ化 60"/>
          <p:cNvGrpSpPr/>
          <p:nvPr/>
        </p:nvGrpSpPr>
        <p:grpSpPr>
          <a:xfrm>
            <a:off x="290460" y="6827965"/>
            <a:ext cx="6387284" cy="888278"/>
            <a:chOff x="290460" y="2666472"/>
            <a:chExt cx="6387284" cy="888278"/>
          </a:xfrm>
        </p:grpSpPr>
        <p:sp>
          <p:nvSpPr>
            <p:cNvPr id="64" name="角丸四角形 63"/>
            <p:cNvSpPr/>
            <p:nvPr/>
          </p:nvSpPr>
          <p:spPr>
            <a:xfrm>
              <a:off x="1732166" y="2684150"/>
              <a:ext cx="4945578" cy="87060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5" name="角丸四角形 64"/>
            <p:cNvSpPr/>
            <p:nvPr/>
          </p:nvSpPr>
          <p:spPr>
            <a:xfrm>
              <a:off x="290460" y="2666472"/>
              <a:ext cx="1300216" cy="88520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③換気の徹底</a:t>
              </a:r>
            </a:p>
          </p:txBody>
        </p:sp>
        <p:sp>
          <p:nvSpPr>
            <p:cNvPr id="66" name="正方形/長方形 65"/>
            <p:cNvSpPr/>
            <p:nvPr/>
          </p:nvSpPr>
          <p:spPr>
            <a:xfrm>
              <a:off x="1901028" y="297486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8" name="テキスト ボックス 67"/>
            <p:cNvSpPr txBox="1"/>
            <p:nvPr/>
          </p:nvSpPr>
          <p:spPr>
            <a:xfrm>
              <a:off x="2310768" y="276037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法令を遵守した空調設備の設置による常時換気又はこまめな換気（１時間に２回以上・１回に５分間以上等）の徹底。</a:t>
              </a:r>
            </a:p>
          </p:txBody>
        </p:sp>
      </p:grpSp>
      <p:grpSp>
        <p:nvGrpSpPr>
          <p:cNvPr id="70" name="グループ化 69"/>
          <p:cNvGrpSpPr/>
          <p:nvPr/>
        </p:nvGrpSpPr>
        <p:grpSpPr>
          <a:xfrm>
            <a:off x="297318" y="7791256"/>
            <a:ext cx="6387284" cy="2006595"/>
            <a:chOff x="290460" y="2339406"/>
            <a:chExt cx="6387284" cy="2006595"/>
          </a:xfrm>
        </p:grpSpPr>
        <p:sp>
          <p:nvSpPr>
            <p:cNvPr id="71"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2"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④来場者間の密集回避</a:t>
              </a:r>
            </a:p>
          </p:txBody>
        </p:sp>
        <p:sp>
          <p:nvSpPr>
            <p:cNvPr id="73" name="正方形/長方形 72"/>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4" name="テキスト ボックス 73"/>
            <p:cNvSpPr txBox="1"/>
            <p:nvPr/>
          </p:nvSpPr>
          <p:spPr>
            <a:xfrm>
              <a:off x="2357890" y="2481034"/>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入退場時の密集を回避するための措置（入場ゲートの増設や時間差入退場等）の実施。</a:t>
              </a:r>
            </a:p>
          </p:txBody>
        </p:sp>
        <p:sp>
          <p:nvSpPr>
            <p:cNvPr id="77" name="正方形/長方形 76"/>
            <p:cNvSpPr/>
            <p:nvPr/>
          </p:nvSpPr>
          <p:spPr>
            <a:xfrm>
              <a:off x="1894170" y="307829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8" name="正方形/長方形 77"/>
            <p:cNvSpPr/>
            <p:nvPr/>
          </p:nvSpPr>
          <p:spPr>
            <a:xfrm>
              <a:off x="1900610" y="3686337"/>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81" name="テキスト ボックス 80"/>
            <p:cNvSpPr txBox="1"/>
            <p:nvPr/>
          </p:nvSpPr>
          <p:spPr>
            <a:xfrm>
              <a:off x="2340280" y="3023890"/>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休憩時間や待合場所での密集も回避するための人員配置や動線確保等の体制構築。</a:t>
              </a:r>
            </a:p>
          </p:txBody>
        </p:sp>
        <p:sp>
          <p:nvSpPr>
            <p:cNvPr id="84" name="テキスト ボックス 83"/>
            <p:cNvSpPr txBox="1"/>
            <p:nvPr/>
          </p:nvSpPr>
          <p:spPr>
            <a:xfrm>
              <a:off x="2330100" y="3530581"/>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大声を伴わない場合には、人と人とが触れ合わない間隔、大声を伴う可能性のあるイベントは、前後左右の座席との身体的距離の確保</a:t>
              </a:r>
            </a:p>
          </p:txBody>
        </p:sp>
      </p:grpSp>
      <p:sp>
        <p:nvSpPr>
          <p:cNvPr id="86" name="テキスト ボックス 85"/>
          <p:cNvSpPr txBox="1"/>
          <p:nvPr/>
        </p:nvSpPr>
        <p:spPr>
          <a:xfrm>
            <a:off x="6308738"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２</a:t>
            </a:r>
            <a:endParaRPr kumimoji="1" lang="en-US" altLang="ja-JP" sz="1600" b="1" dirty="0">
              <a:latin typeface="メイリオ" panose="020B0604030504040204" pitchFamily="50" charset="-128"/>
              <a:ea typeface="メイリオ" panose="020B0604030504040204" pitchFamily="50" charset="-128"/>
            </a:endParaRPr>
          </a:p>
        </p:txBody>
      </p:sp>
      <p:sp>
        <p:nvSpPr>
          <p:cNvPr id="40" name="テキスト ボックス 39"/>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第１版（令和３年</a:t>
            </a:r>
            <a:r>
              <a:rPr kumimoji="1" lang="en-US" altLang="ja-JP" sz="1600" b="1" dirty="0">
                <a:latin typeface="メイリオ" panose="020B0604030504040204" pitchFamily="50" charset="-128"/>
                <a:ea typeface="メイリオ" panose="020B0604030504040204" pitchFamily="50" charset="-128"/>
              </a:rPr>
              <a:t>11</a:t>
            </a:r>
            <a:r>
              <a:rPr kumimoji="1" lang="ja-JP" altLang="en-US" sz="1600" b="1" dirty="0">
                <a:latin typeface="メイリオ" panose="020B0604030504040204" pitchFamily="50" charset="-128"/>
                <a:ea typeface="メイリオ" panose="020B0604030504040204" pitchFamily="50" charset="-128"/>
              </a:rPr>
              <a:t>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41" name="テキスト ボックス 40"/>
          <p:cNvSpPr txBox="1"/>
          <p:nvPr/>
        </p:nvSpPr>
        <p:spPr>
          <a:xfrm>
            <a:off x="2290703" y="4426244"/>
            <a:ext cx="4301601" cy="707886"/>
          </a:xfrm>
          <a:prstGeom prst="rect">
            <a:avLst/>
          </a:prstGeom>
          <a:noFill/>
          <a:ln>
            <a:noFill/>
          </a:ln>
        </p:spPr>
        <p:txBody>
          <a:bodyPr wrap="square" rtlCol="0" anchor="b">
            <a:spAutoFit/>
          </a:bodyPr>
          <a:lstStyle/>
          <a:p>
            <a:pPr lvl="0">
              <a:lnSpc>
                <a:spcPts val="1600"/>
              </a:lnSpc>
              <a:defRPr/>
            </a:pP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大声ありの場合</a:t>
            </a:r>
            <a:r>
              <a:rPr kumimoji="1" lang="en-US" altLang="ja-JP" sz="1600" b="1" dirty="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a:latin typeface="メイリオ" panose="020B0604030504040204" pitchFamily="50" charset="-128"/>
                <a:ea typeface="メイリオ" panose="020B0604030504040204" pitchFamily="50" charset="-128"/>
              </a:rPr>
              <a:t>「大声なしの場合」の「大声」を「常時大声を出す行為」と読み替える。</a:t>
            </a:r>
            <a:endParaRPr kumimoji="1" lang="en-US" altLang="ja-JP" sz="1600" b="1" dirty="0">
              <a:latin typeface="メイリオ" panose="020B0604030504040204" pitchFamily="50" charset="-128"/>
              <a:ea typeface="メイリオ" panose="020B0604030504040204" pitchFamily="50" charset="-128"/>
            </a:endParaRPr>
          </a:p>
        </p:txBody>
      </p:sp>
      <p:cxnSp>
        <p:nvCxnSpPr>
          <p:cNvPr id="4" name="直線コネクタ 3"/>
          <p:cNvCxnSpPr/>
          <p:nvPr/>
        </p:nvCxnSpPr>
        <p:spPr>
          <a:xfrm>
            <a:off x="2364748" y="4426244"/>
            <a:ext cx="4106390" cy="0"/>
          </a:xfrm>
          <a:prstGeom prst="line">
            <a:avLst/>
          </a:prstGeom>
          <a:ln>
            <a:prstDash val="dash"/>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031387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正方形/長方形 81"/>
          <p:cNvSpPr/>
          <p:nvPr/>
        </p:nvSpPr>
        <p:spPr>
          <a:xfrm>
            <a:off x="137312" y="2354810"/>
            <a:ext cx="6608092" cy="710932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sp>
          <p:nvSpPr>
            <p:cNvPr id="21" name="テキスト ボックス 20"/>
            <p:cNvSpPr txBox="1"/>
            <p:nvPr/>
          </p:nvSpPr>
          <p:spPr>
            <a:xfrm>
              <a:off x="1453587" y="1409381"/>
              <a:ext cx="519011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a:latin typeface="メイリオ" panose="020B0604030504040204" pitchFamily="50" charset="-128"/>
                  <a:ea typeface="メイリオ" panose="020B0604030504040204" pitchFamily="50" charset="-128"/>
                </a:rPr>
                <a:t>人かつ収容率</a:t>
              </a:r>
              <a:r>
                <a:rPr kumimoji="1" lang="en-US" altLang="ja-JP" sz="1200" b="1" noProof="0" dirty="0">
                  <a:latin typeface="メイリオ" panose="020B0604030504040204" pitchFamily="50" charset="-128"/>
                  <a:ea typeface="メイリオ" panose="020B0604030504040204" pitchFamily="50" charset="-128"/>
                </a:rPr>
                <a:t>50%</a:t>
              </a:r>
              <a:r>
                <a:rPr kumimoji="1" lang="ja-JP" altLang="en-US" sz="12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70" name="グループ化 69"/>
          <p:cNvGrpSpPr/>
          <p:nvPr/>
        </p:nvGrpSpPr>
        <p:grpSpPr>
          <a:xfrm>
            <a:off x="297318" y="7329161"/>
            <a:ext cx="6387284" cy="2006595"/>
            <a:chOff x="290460" y="2339406"/>
            <a:chExt cx="6387284" cy="2006595"/>
          </a:xfrm>
        </p:grpSpPr>
        <p:sp>
          <p:nvSpPr>
            <p:cNvPr id="71"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2"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⑦参加者の　把握・管理等</a:t>
              </a:r>
            </a:p>
          </p:txBody>
        </p:sp>
        <p:sp>
          <p:nvSpPr>
            <p:cNvPr id="73" name="正方形/長方形 72"/>
            <p:cNvSpPr/>
            <p:nvPr/>
          </p:nvSpPr>
          <p:spPr>
            <a:xfrm>
              <a:off x="1904005" y="390239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4" name="テキスト ボックス 73"/>
            <p:cNvSpPr txBox="1"/>
            <p:nvPr/>
          </p:nvSpPr>
          <p:spPr>
            <a:xfrm>
              <a:off x="2361285" y="3826231"/>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時差入退場の実施や直行・直帰の呼びかけ等イベント前後の感染防止の注意喚起。</a:t>
              </a:r>
            </a:p>
          </p:txBody>
        </p:sp>
        <p:sp>
          <p:nvSpPr>
            <p:cNvPr id="77" name="正方形/長方形 76"/>
            <p:cNvSpPr/>
            <p:nvPr/>
          </p:nvSpPr>
          <p:spPr>
            <a:xfrm>
              <a:off x="1892223" y="251783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8" name="正方形/長方形 77"/>
            <p:cNvSpPr/>
            <p:nvPr/>
          </p:nvSpPr>
          <p:spPr>
            <a:xfrm>
              <a:off x="1900610" y="314506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81" name="テキスト ボックス 80"/>
            <p:cNvSpPr txBox="1"/>
            <p:nvPr/>
          </p:nvSpPr>
          <p:spPr>
            <a:xfrm>
              <a:off x="2340280" y="2421752"/>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チケット購入時又は入場時の連絡先確認やアプリ等を活用した参加者の把握。</a:t>
              </a:r>
            </a:p>
          </p:txBody>
        </p:sp>
        <p:sp>
          <p:nvSpPr>
            <p:cNvPr id="84" name="テキスト ボックス 83"/>
            <p:cNvSpPr txBox="1"/>
            <p:nvPr/>
          </p:nvSpPr>
          <p:spPr>
            <a:xfrm>
              <a:off x="2330100" y="3014944"/>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入場時の検温、有症状（発熱又は風邪等の症状）等を理由に入場できなかった際の払戻し措置等により、有症状者の入場を確実に防止。</a:t>
              </a:r>
            </a:p>
          </p:txBody>
        </p:sp>
      </p:grpSp>
      <p:grpSp>
        <p:nvGrpSpPr>
          <p:cNvPr id="45" name="グループ化 44"/>
          <p:cNvGrpSpPr/>
          <p:nvPr/>
        </p:nvGrpSpPr>
        <p:grpSpPr>
          <a:xfrm>
            <a:off x="297318" y="2626122"/>
            <a:ext cx="6387284" cy="2422082"/>
            <a:chOff x="290460" y="2339406"/>
            <a:chExt cx="6387284" cy="2422082"/>
          </a:xfrm>
        </p:grpSpPr>
        <p:sp>
          <p:nvSpPr>
            <p:cNvPr id="46" name="角丸四角形 45"/>
            <p:cNvSpPr/>
            <p:nvPr/>
          </p:nvSpPr>
          <p:spPr>
            <a:xfrm>
              <a:off x="1732166" y="2360158"/>
              <a:ext cx="4945578" cy="240133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9" name="角丸四角形 48"/>
            <p:cNvSpPr/>
            <p:nvPr/>
          </p:nvSpPr>
          <p:spPr>
            <a:xfrm>
              <a:off x="290460" y="2339406"/>
              <a:ext cx="1300216" cy="2422082"/>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⑤飲食の制限</a:t>
              </a:r>
            </a:p>
          </p:txBody>
        </p:sp>
        <p:sp>
          <p:nvSpPr>
            <p:cNvPr id="50" name="正方形/長方形 49"/>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8" name="テキスト ボックス 57"/>
            <p:cNvSpPr txBox="1"/>
            <p:nvPr/>
          </p:nvSpPr>
          <p:spPr>
            <a:xfrm>
              <a:off x="2357890" y="2488149"/>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飲食時の感染防止策（飲食店に求められる感染防止策等を踏まえた十分な対策）の徹底。</a:t>
              </a:r>
            </a:p>
          </p:txBody>
        </p:sp>
        <p:sp>
          <p:nvSpPr>
            <p:cNvPr id="62" name="正方形/長方形 61"/>
            <p:cNvSpPr/>
            <p:nvPr/>
          </p:nvSpPr>
          <p:spPr>
            <a:xfrm>
              <a:off x="1894170" y="2947633"/>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3" name="正方形/長方形 62"/>
            <p:cNvSpPr/>
            <p:nvPr/>
          </p:nvSpPr>
          <p:spPr>
            <a:xfrm>
              <a:off x="1900610" y="3493129"/>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7" name="テキスト ボックス 66"/>
            <p:cNvSpPr txBox="1"/>
            <p:nvPr/>
          </p:nvSpPr>
          <p:spPr>
            <a:xfrm>
              <a:off x="2373642" y="3299520"/>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長時間マスクを外す飲食は、隣席への飛沫感染のリスクを高めるため、可能な限り、飲食専用エリア以外（例：観客席等）は自粛。</a:t>
              </a:r>
            </a:p>
          </p:txBody>
        </p:sp>
        <p:sp>
          <p:nvSpPr>
            <p:cNvPr id="69" name="テキスト ボックス 68"/>
            <p:cNvSpPr txBox="1"/>
            <p:nvPr/>
          </p:nvSpPr>
          <p:spPr>
            <a:xfrm>
              <a:off x="2357890" y="2978666"/>
              <a:ext cx="4281536" cy="307777"/>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飲食中以外のマスク着用の推奨。</a:t>
              </a:r>
            </a:p>
          </p:txBody>
        </p:sp>
        <p:sp>
          <p:nvSpPr>
            <p:cNvPr id="76" name="正方形/長方形 75"/>
            <p:cNvSpPr/>
            <p:nvPr/>
          </p:nvSpPr>
          <p:spPr>
            <a:xfrm>
              <a:off x="1892223" y="415504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9" name="テキスト ボックス 78"/>
            <p:cNvSpPr txBox="1"/>
            <p:nvPr/>
          </p:nvSpPr>
          <p:spPr>
            <a:xfrm>
              <a:off x="2373642" y="3978804"/>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自治体等の要請に従った飲食・酒類提供の可否判断（提供する場合には飲酒に伴う大声等を防ぐ対策を検討。）。</a:t>
              </a:r>
            </a:p>
          </p:txBody>
        </p:sp>
      </p:grpSp>
      <p:grpSp>
        <p:nvGrpSpPr>
          <p:cNvPr id="94" name="グループ化 93"/>
          <p:cNvGrpSpPr/>
          <p:nvPr/>
        </p:nvGrpSpPr>
        <p:grpSpPr>
          <a:xfrm>
            <a:off x="273399" y="5123911"/>
            <a:ext cx="6411203" cy="2154038"/>
            <a:chOff x="290460" y="2313174"/>
            <a:chExt cx="6411203" cy="2154038"/>
          </a:xfrm>
        </p:grpSpPr>
        <p:sp>
          <p:nvSpPr>
            <p:cNvPr id="95" name="角丸四角形 94"/>
            <p:cNvSpPr/>
            <p:nvPr/>
          </p:nvSpPr>
          <p:spPr>
            <a:xfrm>
              <a:off x="1756085" y="2313174"/>
              <a:ext cx="4945578" cy="2139741"/>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96" name="角丸四角形 95"/>
            <p:cNvSpPr/>
            <p:nvPr/>
          </p:nvSpPr>
          <p:spPr>
            <a:xfrm>
              <a:off x="290460" y="2313174"/>
              <a:ext cx="1300216" cy="2130298"/>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⑥出演者等の感染対策</a:t>
              </a:r>
            </a:p>
          </p:txBody>
        </p:sp>
        <p:sp>
          <p:nvSpPr>
            <p:cNvPr id="97" name="正方形/長方形 96"/>
            <p:cNvSpPr/>
            <p:nvPr/>
          </p:nvSpPr>
          <p:spPr>
            <a:xfrm>
              <a:off x="1898062" y="257538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98" name="テキスト ボックス 97"/>
            <p:cNvSpPr txBox="1"/>
            <p:nvPr/>
          </p:nvSpPr>
          <p:spPr>
            <a:xfrm>
              <a:off x="2354019" y="2379836"/>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有症状者（発熱又は風邪等の症状を呈する者）は出演・練習を控えるなど日常から出演者やスタッフ等の健康管理を徹底する。</a:t>
              </a:r>
            </a:p>
          </p:txBody>
        </p:sp>
        <p:sp>
          <p:nvSpPr>
            <p:cNvPr id="99" name="正方形/長方形 98"/>
            <p:cNvSpPr/>
            <p:nvPr/>
          </p:nvSpPr>
          <p:spPr>
            <a:xfrm>
              <a:off x="1891622" y="322215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00" name="正方形/長方形 99"/>
            <p:cNvSpPr/>
            <p:nvPr/>
          </p:nvSpPr>
          <p:spPr>
            <a:xfrm>
              <a:off x="1898062" y="3870429"/>
              <a:ext cx="288000" cy="28848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01" name="テキスト ボックス 100"/>
            <p:cNvSpPr txBox="1"/>
            <p:nvPr/>
          </p:nvSpPr>
          <p:spPr>
            <a:xfrm>
              <a:off x="2337732" y="3062049"/>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練習時等、イベント開催前も含め、声を発出する出演者やスタッフ等の関係者間での感染リスクに対処する。</a:t>
              </a:r>
            </a:p>
          </p:txBody>
        </p:sp>
        <p:sp>
          <p:nvSpPr>
            <p:cNvPr id="102" name="テキスト ボックス 101"/>
            <p:cNvSpPr txBox="1"/>
            <p:nvPr/>
          </p:nvSpPr>
          <p:spPr>
            <a:xfrm>
              <a:off x="2337732" y="374906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出演者やスタッフ等と観客がイベント前後・休憩時間等に接触しないよう確実な措置を講じる（誘導スタッフ等必要な場合を除く。）。</a:t>
              </a:r>
            </a:p>
          </p:txBody>
        </p:sp>
      </p:grpSp>
      <p:sp>
        <p:nvSpPr>
          <p:cNvPr id="103" name="テキスト ボックス 102"/>
          <p:cNvSpPr txBox="1"/>
          <p:nvPr/>
        </p:nvSpPr>
        <p:spPr>
          <a:xfrm>
            <a:off x="6308737"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３</a:t>
            </a:r>
            <a:endParaRPr kumimoji="1" lang="en-US" altLang="ja-JP" sz="1600" b="1" dirty="0">
              <a:latin typeface="メイリオ" panose="020B0604030504040204" pitchFamily="50" charset="-128"/>
              <a:ea typeface="メイリオ" panose="020B0604030504040204" pitchFamily="50" charset="-128"/>
            </a:endParaRPr>
          </a:p>
        </p:txBody>
      </p:sp>
      <p:sp>
        <p:nvSpPr>
          <p:cNvPr id="42" name="テキスト ボックス 4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第１版（令和３年</a:t>
            </a:r>
            <a:r>
              <a:rPr kumimoji="1" lang="en-US" altLang="ja-JP" sz="1600" b="1" dirty="0">
                <a:latin typeface="メイリオ" panose="020B0604030504040204" pitchFamily="50" charset="-128"/>
                <a:ea typeface="メイリオ" panose="020B0604030504040204" pitchFamily="50" charset="-128"/>
              </a:rPr>
              <a:t>11</a:t>
            </a:r>
            <a:r>
              <a:rPr kumimoji="1" lang="ja-JP" altLang="en-US" sz="1600" b="1" dirty="0">
                <a:latin typeface="メイリオ" panose="020B0604030504040204" pitchFamily="50" charset="-128"/>
                <a:ea typeface="メイリオ" panose="020B0604030504040204" pitchFamily="50" charset="-128"/>
              </a:rPr>
              <a:t>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43" name="テキスト ボックス 42"/>
          <p:cNvSpPr txBox="1"/>
          <p:nvPr/>
        </p:nvSpPr>
        <p:spPr>
          <a:xfrm>
            <a:off x="151128" y="9478145"/>
            <a:ext cx="6467366" cy="502702"/>
          </a:xfrm>
          <a:prstGeom prst="rect">
            <a:avLst/>
          </a:prstGeom>
          <a:noFill/>
          <a:ln>
            <a:noFill/>
          </a:ln>
        </p:spPr>
        <p:txBody>
          <a:bodyPr wrap="square" rtlCol="0" anchor="ctr">
            <a:spAutoFit/>
          </a:bodyPr>
          <a:lstStyle/>
          <a:p>
            <a:pPr>
              <a:lnSpc>
                <a:spcPts val="1600"/>
              </a:lnSpc>
            </a:pPr>
            <a:r>
              <a:rPr kumimoji="1" lang="ja-JP" altLang="en-US" sz="1400" b="1" dirty="0">
                <a:latin typeface="メイリオ" panose="020B0604030504040204" pitchFamily="50" charset="-128"/>
                <a:ea typeface="メイリオ" panose="020B0604030504040204" pitchFamily="50" charset="-128"/>
              </a:rPr>
              <a:t>上記に加え、各業界が定める業種別ガイドライン（該当する業種において策定されている場合）を遵守すること。</a:t>
            </a:r>
            <a:endParaRPr kumimoji="1" lang="en-US" altLang="ja-JP" sz="14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74640290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3876</TotalTime>
  <Words>1084</Words>
  <Application>Microsoft Office PowerPoint</Application>
  <PresentationFormat>A4 210 x 297 mm</PresentationFormat>
  <Paragraphs>98</Paragraphs>
  <Slides>3</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メイリオ</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寺井 大貴（新型インフル・国際感染症室）</dc:creator>
  <cp:lastModifiedBy>関澤　健太郎</cp:lastModifiedBy>
  <cp:revision>569</cp:revision>
  <cp:lastPrinted>2021-11-05T07:30:46Z</cp:lastPrinted>
  <dcterms:created xsi:type="dcterms:W3CDTF">2021-06-21T06:44:25Z</dcterms:created>
  <dcterms:modified xsi:type="dcterms:W3CDTF">2021-11-24T08:14:34Z</dcterms:modified>
</cp:coreProperties>
</file>